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7" r:id="rId2"/>
    <p:sldId id="285" r:id="rId3"/>
    <p:sldId id="286" r:id="rId4"/>
    <p:sldId id="287" r:id="rId5"/>
    <p:sldId id="288" r:id="rId6"/>
    <p:sldId id="282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061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D866B-AE30-46EB-B0F6-8AB2513457F1}" type="datetimeFigureOut">
              <a:rPr lang="en-GB" smtClean="0"/>
              <a:t>06/09/2017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52306C-C178-471D-8DF4-068D91FB1E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88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ECF54-F078-4954-B413-D6044DD91ECE}" type="datetimeFigureOut">
              <a:rPr lang="en-GB" smtClean="0"/>
              <a:pPr/>
              <a:t>06/09/2017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6EEC2D-2CDF-4F19-8335-893AF073EC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16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8EE62-7EE3-4307-B27E-ADA7C6F248A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840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CBA1-637E-4B56-B492-25C79D85204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94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C5CD9-0055-4A45-B49C-B60AE080048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82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7991-1B29-4993-8F39-13CDBFF9481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73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2EAC5-3D50-483A-A06D-A966289E005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77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AD09E-483A-41B4-ADDF-7F96E7920A3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45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D799D-33C2-485A-9053-BDFEE48F32A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7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0EA81-9167-4F4C-BEAD-D3EC11B4F87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06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2E28E-6F7F-496A-9525-2B0ED839A3F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9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B2EA-E727-4A51-B60F-5252B87836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79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4FA3B-F750-458C-9204-CFD274D7683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1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8000" y="274638"/>
            <a:ext cx="749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4E71-525B-4DC5-99B7-BA830FDA9F4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06/09/2017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6" r="86138" b="6291"/>
          <a:stretch/>
        </p:blipFill>
        <p:spPr bwMode="auto">
          <a:xfrm>
            <a:off x="0" y="0"/>
            <a:ext cx="1188000" cy="10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147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8136904" cy="302676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GB" sz="3600" dirty="0" err="1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Izvješće</a:t>
            </a:r>
            <a:r>
              <a:rPr lang="en-GB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lang="en-GB" sz="3600" dirty="0" err="1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radu</a:t>
            </a:r>
            <a:r>
              <a:rPr lang="en-GB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en-GB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3600" dirty="0" err="1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Sekcije</a:t>
            </a:r>
            <a:r>
              <a:rPr lang="en-GB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600" dirty="0" err="1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za</a:t>
            </a:r>
            <a:r>
              <a:rPr lang="en-GB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3600" dirty="0" err="1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medicinsku</a:t>
            </a:r>
            <a:r>
              <a:rPr lang="en-GB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r-HR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i farmaceutsku </a:t>
            </a:r>
            <a:r>
              <a:rPr lang="en-GB" sz="3600" dirty="0" err="1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kemiju</a:t>
            </a:r>
            <a:r>
              <a:rPr lang="hr-HR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hr-HR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3600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r-HR" sz="2400" dirty="0">
                <a:latin typeface="+mn-lt"/>
              </a:rPr>
              <a:t>(27. rujna 2016. – 11. rujna 2017.)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445224"/>
            <a:ext cx="6400800" cy="744488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Dr.sc. Vesna </a:t>
            </a:r>
            <a:r>
              <a:rPr lang="en-GB" sz="28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Gabelica</a:t>
            </a:r>
            <a:r>
              <a:rPr lang="en-GB" sz="2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cs typeface="Times New Roman" panose="02020603050405020304" pitchFamily="18" charset="0"/>
              </a:rPr>
              <a:t>M</a:t>
            </a:r>
            <a:r>
              <a:rPr lang="en-GB" sz="2800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arković</a:t>
            </a:r>
            <a:endParaRPr lang="en-GB" sz="28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13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498800" cy="1143000"/>
          </a:xfrm>
        </p:spPr>
        <p:txBody>
          <a:bodyPr>
            <a:noAutofit/>
          </a:bodyPr>
          <a:lstStyle/>
          <a:p>
            <a:pPr marL="358775" indent="-358775" algn="l"/>
            <a:r>
              <a:rPr lang="hr-HR" sz="2800" b="1" dirty="0"/>
              <a:t>1. Organizacija 10. konferencije Zajednički sastanak medicinske kemije (</a:t>
            </a:r>
            <a:r>
              <a:rPr lang="hr-HR" sz="2800" b="1" i="1" dirty="0"/>
              <a:t>Joint Meeting on Medicinal Chemistry</a:t>
            </a:r>
            <a:r>
              <a:rPr lang="hr-HR" sz="2800" b="1" dirty="0"/>
              <a:t>, JMMC 2017</a:t>
            </a:r>
            <a:r>
              <a:rPr lang="hr-HR" sz="2800" b="1" dirty="0" smtClean="0"/>
              <a:t>.)</a:t>
            </a:r>
            <a:endParaRPr lang="hr-HR" sz="2800" dirty="0"/>
          </a:p>
        </p:txBody>
      </p:sp>
      <p:pic>
        <p:nvPicPr>
          <p:cNvPr id="4" name="Picture 4" descr="http://www.jmmc2017.hr/images/commit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8229600" cy="2143125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03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498800" cy="1143000"/>
          </a:xfrm>
        </p:spPr>
        <p:txBody>
          <a:bodyPr>
            <a:normAutofit/>
          </a:bodyPr>
          <a:lstStyle/>
          <a:p>
            <a:r>
              <a:rPr lang="hr-HR" sz="3200" b="1" dirty="0"/>
              <a:t>2. Posjet podružnicama HKD-a</a:t>
            </a:r>
            <a:r>
              <a:rPr lang="hr-HR" sz="3200" dirty="0"/>
              <a:t/>
            </a:r>
            <a:br>
              <a:rPr lang="hr-HR" sz="3200" dirty="0"/>
            </a:b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Predsjednica </a:t>
            </a:r>
            <a:r>
              <a:rPr lang="hr-HR" sz="2400" dirty="0"/>
              <a:t>Sekcije, Vesna Gabelica Marković, posjetila je dvije podružnice HKD-a </a:t>
            </a:r>
            <a:r>
              <a:rPr lang="hr-HR" sz="2400" dirty="0" smtClean="0"/>
              <a:t>(Split i Rijeka)</a:t>
            </a:r>
          </a:p>
          <a:p>
            <a:r>
              <a:rPr lang="hr-HR" sz="2400" dirty="0" smtClean="0"/>
              <a:t>Svrha posjeta:</a:t>
            </a:r>
          </a:p>
          <a:p>
            <a:pPr lvl="1"/>
            <a:r>
              <a:rPr lang="hr-HR" sz="2400" dirty="0" smtClean="0"/>
              <a:t>prezentacije </a:t>
            </a:r>
            <a:r>
              <a:rPr lang="hr-HR" sz="2400" dirty="0"/>
              <a:t>rada </a:t>
            </a:r>
            <a:r>
              <a:rPr lang="hr-HR" sz="2400" dirty="0" smtClean="0"/>
              <a:t>sekcije</a:t>
            </a:r>
          </a:p>
          <a:p>
            <a:pPr lvl="1"/>
            <a:r>
              <a:rPr lang="hr-HR" sz="2400" dirty="0" smtClean="0"/>
              <a:t>promidžba </a:t>
            </a:r>
            <a:r>
              <a:rPr lang="hr-HR" sz="2400" dirty="0"/>
              <a:t>JMMC2017 </a:t>
            </a:r>
            <a:r>
              <a:rPr lang="hr-HR" sz="2400" dirty="0" smtClean="0"/>
              <a:t>konferencije </a:t>
            </a:r>
          </a:p>
          <a:p>
            <a:r>
              <a:rPr lang="hr-HR" sz="2400" dirty="0" smtClean="0"/>
              <a:t>Održano predavanje pod </a:t>
            </a:r>
            <a:r>
              <a:rPr lang="hr-HR" sz="2400" dirty="0"/>
              <a:t>naslovom „Određivanje lipofilnosti biološki aktivnih molekula tekućinskom kromatografijom visoke djelotvornosti</a:t>
            </a:r>
            <a:r>
              <a:rPr lang="hr-HR" sz="2400" dirty="0" smtClean="0"/>
              <a:t>“</a:t>
            </a:r>
            <a:endParaRPr lang="hr-HR" sz="2400" dirty="0"/>
          </a:p>
          <a:p>
            <a:r>
              <a:rPr lang="hr-HR" sz="2400" dirty="0"/>
              <a:t>Podružnica Split: </a:t>
            </a:r>
            <a:r>
              <a:rPr lang="sl-SI" sz="2400" dirty="0"/>
              <a:t>23. veljače 2017, Split</a:t>
            </a:r>
            <a:endParaRPr lang="hr-HR" sz="2400" dirty="0"/>
          </a:p>
          <a:p>
            <a:r>
              <a:rPr lang="hr-HR" sz="2400" dirty="0"/>
              <a:t>Podružnica Rijeka: </a:t>
            </a:r>
            <a:r>
              <a:rPr lang="sl-SI" sz="2400" dirty="0"/>
              <a:t>13. srpnja 2017, Rijeka</a:t>
            </a:r>
            <a:endParaRPr lang="hr-HR" sz="2400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29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88832" cy="1143000"/>
          </a:xfrm>
        </p:spPr>
        <p:txBody>
          <a:bodyPr>
            <a:normAutofit fontScale="90000"/>
          </a:bodyPr>
          <a:lstStyle/>
          <a:p>
            <a:pPr marL="358775" indent="-358775" algn="l"/>
            <a:r>
              <a:rPr lang="hr-HR" sz="3100" b="1" dirty="0"/>
              <a:t>3. Rad unutar EFMC </a:t>
            </a:r>
            <a:r>
              <a:rPr lang="hr-HR" sz="3100" b="1" dirty="0" smtClean="0"/>
              <a:t/>
            </a:r>
            <a:br>
              <a:rPr lang="hr-HR" sz="3100" b="1" dirty="0" smtClean="0"/>
            </a:br>
            <a:r>
              <a:rPr lang="hr-HR" sz="3100" b="1" dirty="0" smtClean="0"/>
              <a:t>(</a:t>
            </a:r>
            <a:r>
              <a:rPr lang="hr-HR" sz="3100" b="1" dirty="0"/>
              <a:t>European Federation for </a:t>
            </a:r>
            <a:r>
              <a:rPr lang="hr-HR" sz="3100" b="1" dirty="0" smtClean="0"/>
              <a:t>Medicinal Chemistry</a:t>
            </a:r>
            <a:r>
              <a:rPr lang="hr-HR" sz="3100" b="1" dirty="0"/>
              <a:t>)</a:t>
            </a:r>
            <a:r>
              <a:rPr lang="hr-HR" sz="3200" dirty="0"/>
              <a:t/>
            </a:r>
            <a:br>
              <a:rPr lang="hr-HR" sz="3200" dirty="0"/>
            </a:b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hr-HR" sz="2400" dirty="0" smtClean="0"/>
              <a:t>Sastanka Vijeća </a:t>
            </a:r>
            <a:r>
              <a:rPr lang="hr-HR" sz="2400" dirty="0"/>
              <a:t>EFMC (European Federation of Medicinal Chemistry) </a:t>
            </a:r>
            <a:r>
              <a:rPr lang="hr-HR" sz="2400" dirty="0" smtClean="0"/>
              <a:t>- Beču </a:t>
            </a:r>
            <a:r>
              <a:rPr lang="hr-HR" sz="2400" dirty="0"/>
              <a:t>od 26. -27. kolovoza 2017.  </a:t>
            </a:r>
            <a:endParaRPr lang="hr-HR" sz="2400" dirty="0" smtClean="0"/>
          </a:p>
          <a:p>
            <a:r>
              <a:rPr lang="hr-HR" sz="2400" dirty="0" smtClean="0"/>
              <a:t>Glavne </a:t>
            </a:r>
            <a:r>
              <a:rPr lang="hr-HR" sz="2400" dirty="0"/>
              <a:t>teme </a:t>
            </a:r>
            <a:r>
              <a:rPr lang="hr-HR" sz="2400" dirty="0" smtClean="0"/>
              <a:t>sastanka:</a:t>
            </a:r>
          </a:p>
          <a:p>
            <a:pPr lvl="1"/>
            <a:r>
              <a:rPr lang="hr-HR" sz="2400" dirty="0" smtClean="0"/>
              <a:t>suradnja </a:t>
            </a:r>
            <a:r>
              <a:rPr lang="hr-HR" sz="2400" dirty="0"/>
              <a:t>s istraživačima kemijske biologije (Chemical </a:t>
            </a:r>
            <a:r>
              <a:rPr lang="hr-HR" sz="2400" dirty="0" smtClean="0"/>
              <a:t>Biology)</a:t>
            </a:r>
          </a:p>
          <a:p>
            <a:pPr lvl="1"/>
            <a:r>
              <a:rPr lang="hr-HR" sz="2400" dirty="0" smtClean="0"/>
              <a:t>izvještaji </a:t>
            </a:r>
            <a:r>
              <a:rPr lang="hr-HR" sz="2400" dirty="0"/>
              <a:t>s kongresa </a:t>
            </a:r>
            <a:r>
              <a:rPr lang="hr-HR" sz="2400" dirty="0" smtClean="0"/>
              <a:t>u organizaciji EFMC društva</a:t>
            </a:r>
          </a:p>
          <a:p>
            <a:pPr lvl="1"/>
            <a:r>
              <a:rPr lang="hr-HR" sz="2400" dirty="0" smtClean="0"/>
              <a:t>suradnja </a:t>
            </a:r>
            <a:r>
              <a:rPr lang="hr-HR" sz="2400" dirty="0"/>
              <a:t>s AFMC, EuChemMS i IUPAC </a:t>
            </a:r>
            <a:r>
              <a:rPr lang="hr-HR" sz="2400" dirty="0" smtClean="0"/>
              <a:t>društvima</a:t>
            </a:r>
          </a:p>
          <a:p>
            <a:pPr lvl="1"/>
            <a:r>
              <a:rPr lang="hr-HR" sz="2400" dirty="0" smtClean="0"/>
              <a:t>odabir </a:t>
            </a:r>
            <a:r>
              <a:rPr lang="hr-HR" sz="2400" dirty="0"/>
              <a:t>novih organizatora za nadolazeće kongrese </a:t>
            </a:r>
            <a:r>
              <a:rPr lang="hr-HR" sz="2400" dirty="0" smtClean="0"/>
              <a:t>   (</a:t>
            </a:r>
            <a:r>
              <a:rPr lang="hr-HR" sz="2400" dirty="0"/>
              <a:t>EFMC-ISMC 2022 u Nici, EFMC-ASMC 2019 u </a:t>
            </a:r>
            <a:r>
              <a:rPr lang="hr-HR" sz="2400" dirty="0" smtClean="0"/>
              <a:t>Ateni)</a:t>
            </a:r>
          </a:p>
          <a:p>
            <a:r>
              <a:rPr lang="hr-HR" sz="2400" dirty="0" smtClean="0"/>
              <a:t>Detaljan </a:t>
            </a:r>
            <a:r>
              <a:rPr lang="hr-HR" sz="2400" dirty="0"/>
              <a:t>izvještaj proslijeđen je UO HKD-a.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21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498800" cy="1143000"/>
          </a:xfrm>
        </p:spPr>
        <p:txBody>
          <a:bodyPr>
            <a:normAutofit/>
          </a:bodyPr>
          <a:lstStyle/>
          <a:p>
            <a:r>
              <a:rPr lang="hr-HR" sz="3200" b="1" dirty="0"/>
              <a:t>4. Stipendije mladim </a:t>
            </a:r>
            <a:r>
              <a:rPr lang="hr-HR" sz="3200" b="1" dirty="0" smtClean="0"/>
              <a:t>istraživačima</a:t>
            </a: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Europska </a:t>
            </a:r>
            <a:r>
              <a:rPr lang="hr-HR" sz="2400" dirty="0"/>
              <a:t>federacija medicinske kemije (EFMC) dodijelila je stipendije mladim istraživačima za sudjelovanje na </a:t>
            </a:r>
            <a:r>
              <a:rPr lang="en-GB" sz="2400" dirty="0"/>
              <a:t>4</a:t>
            </a:r>
            <a:r>
              <a:rPr lang="en-GB" sz="2400" baseline="30000" dirty="0"/>
              <a:t>th</a:t>
            </a:r>
            <a:r>
              <a:rPr lang="en-GB" sz="2400" dirty="0"/>
              <a:t> Young Medicinal Chemist Symposium (EFMC-YMCS 2017), u </a:t>
            </a:r>
            <a:r>
              <a:rPr lang="en-GB" sz="2400" dirty="0" err="1"/>
              <a:t>sklopu</a:t>
            </a:r>
            <a:r>
              <a:rPr lang="en-GB" sz="2400" dirty="0"/>
              <a:t> </a:t>
            </a:r>
            <a:r>
              <a:rPr lang="en-GB" sz="2400" dirty="0" err="1"/>
              <a:t>konferencije</a:t>
            </a:r>
            <a:r>
              <a:rPr lang="en-GB" sz="2400" dirty="0"/>
              <a:t> </a:t>
            </a:r>
            <a:r>
              <a:rPr lang="hr-HR" sz="2400" dirty="0"/>
              <a:t>"International Symposium on Advances in Synthetic and Medicinal Chemistry </a:t>
            </a:r>
            <a:r>
              <a:rPr lang="hr-HR" sz="2400" dirty="0" smtClean="0"/>
              <a:t>2017„</a:t>
            </a:r>
          </a:p>
          <a:p>
            <a:r>
              <a:rPr lang="hr-HR" sz="2400" dirty="0" smtClean="0"/>
              <a:t>Naša </a:t>
            </a:r>
            <a:r>
              <a:rPr lang="hr-HR" sz="2400" dirty="0"/>
              <a:t>sekcija je predložila </a:t>
            </a:r>
            <a:r>
              <a:rPr lang="en-GB" sz="2400" dirty="0"/>
              <a:t>Tamaru </a:t>
            </a:r>
            <a:r>
              <a:rPr lang="hr-HR" sz="2400" dirty="0"/>
              <a:t>Smidlehner s Instituta Rudjer Bošković koja je i dobila navedenu stipendiju i dobila priliku za usmenu prezentaciju svojih istraživanja pod naslovom „Fluorophore One-Atom-Controlled Recognition of DNA/RNA Secondary Structure</a:t>
            </a:r>
            <a:r>
              <a:rPr lang="hr-HR" sz="2400" dirty="0" smtClean="0"/>
              <a:t>“</a:t>
            </a:r>
            <a:endParaRPr lang="hr-HR" sz="2400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536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5. </a:t>
            </a:r>
            <a:r>
              <a:rPr lang="en-GB" sz="28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Plan </a:t>
            </a:r>
            <a:r>
              <a:rPr lang="en-GB" sz="2800" b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rada</a:t>
            </a:r>
            <a:r>
              <a:rPr lang="en-GB" sz="28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800" b="1" dirty="0" err="1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Sekcije</a:t>
            </a:r>
            <a:r>
              <a:rPr lang="en-GB" sz="28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u </a:t>
            </a:r>
            <a:r>
              <a:rPr lang="en-GB" sz="28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hr-HR" sz="28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hr-HR" sz="28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GB" sz="28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n-GB" sz="28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201</a:t>
            </a:r>
            <a:r>
              <a:rPr lang="hr-HR" sz="2800" b="1" dirty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hr-HR" sz="28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GB" sz="2800" b="1" dirty="0" smtClean="0"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GB" sz="2800" b="1" dirty="0"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23528" y="1988840"/>
            <a:ext cx="842493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2400" dirty="0" smtClean="0"/>
              <a:t>Mini </a:t>
            </a:r>
            <a:r>
              <a:rPr lang="hr-HR" sz="2400" dirty="0"/>
              <a:t>simpozij Medicinske i farmaceutske kemije za mlade </a:t>
            </a:r>
            <a:r>
              <a:rPr lang="hr-HR" sz="2400" dirty="0" smtClean="0"/>
              <a:t>znanstvenike, 17</a:t>
            </a:r>
            <a:r>
              <a:rPr lang="hr-HR" sz="2400" dirty="0"/>
              <a:t>. listopada 2017. </a:t>
            </a:r>
            <a:endParaRPr lang="hr-HR" sz="2400" dirty="0" smtClean="0"/>
          </a:p>
          <a:p>
            <a:r>
              <a:rPr lang="hr-HR" sz="2400" dirty="0"/>
              <a:t>Zajednički sastanak sa Sekcijom za organsku kemiju (gost prof. Peter Matyus, Mađarska</a:t>
            </a:r>
            <a:r>
              <a:rPr lang="hr-HR" sz="2400" dirty="0" smtClean="0"/>
              <a:t>) </a:t>
            </a:r>
            <a:endParaRPr lang="hr-HR" sz="2400" dirty="0"/>
          </a:p>
          <a:p>
            <a:pPr lvl="0"/>
            <a:r>
              <a:rPr lang="hr-HR" sz="2400" dirty="0"/>
              <a:t>D</a:t>
            </a:r>
            <a:r>
              <a:rPr lang="hr-HR" sz="2400" dirty="0" smtClean="0"/>
              <a:t>efinirati i pokrenuti stipendiranje mladih znanstvenika za slijedeće konferencije u području medicinske i farmaceutske kemije (ISMC2018-Ljubljana, JMMC2019-Prag, ASMC2019)</a:t>
            </a:r>
          </a:p>
          <a:p>
            <a:pPr marL="0" lv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/>
          </a:p>
          <a:p>
            <a:pPr lvl="0"/>
            <a:endParaRPr lang="hr-HR" sz="2400" b="1" dirty="0"/>
          </a:p>
          <a:p>
            <a:endParaRPr lang="en-GB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3C2D7-B01D-4B06-9D9C-5953E304408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31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2685</TotalTime>
  <Words>321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1_Office Theme</vt:lpstr>
      <vt:lpstr>Izvješće o radu  Sekcije za medicinsku i farmaceutsku kemiju  (27. rujna 2016. – 11. rujna 2017.)</vt:lpstr>
      <vt:lpstr>1. Organizacija 10. konferencije Zajednički sastanak medicinske kemije (Joint Meeting on Medicinal Chemistry, JMMC 2017.)</vt:lpstr>
      <vt:lpstr>2. Posjet podružnicama HKD-a </vt:lpstr>
      <vt:lpstr>3. Rad unutar EFMC  (European Federation for Medicinal Chemistry) </vt:lpstr>
      <vt:lpstr>4. Stipendije mladim istraživačima</vt:lpstr>
      <vt:lpstr>5. Plan rada Sekcije u 2017./2018. </vt:lpstr>
    </vt:vector>
  </TitlesOfParts>
  <Company>glpg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Izvješće o radu  Sekcije za medicinsku/farmaceutsku kemiju (31. svibnja 2012. – 6. lipnja 2013.)</dc:title>
  <dc:creator>glpg</dc:creator>
  <cp:lastModifiedBy>vgm</cp:lastModifiedBy>
  <cp:revision>82</cp:revision>
  <cp:lastPrinted>2017-09-06T04:22:18Z</cp:lastPrinted>
  <dcterms:created xsi:type="dcterms:W3CDTF">2013-05-27T15:27:36Z</dcterms:created>
  <dcterms:modified xsi:type="dcterms:W3CDTF">2017-09-06T19:15:26Z</dcterms:modified>
</cp:coreProperties>
</file>